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9" r:id="rId1"/>
  </p:sldMasterIdLst>
  <p:notesMasterIdLst>
    <p:notesMasterId r:id="rId17"/>
  </p:notesMasterIdLst>
  <p:sldIdLst>
    <p:sldId id="256" r:id="rId2"/>
    <p:sldId id="267" r:id="rId3"/>
    <p:sldId id="258" r:id="rId4"/>
    <p:sldId id="259" r:id="rId5"/>
    <p:sldId id="270" r:id="rId6"/>
    <p:sldId id="261" r:id="rId7"/>
    <p:sldId id="262" r:id="rId8"/>
    <p:sldId id="271" r:id="rId9"/>
    <p:sldId id="263" r:id="rId10"/>
    <p:sldId id="264" r:id="rId11"/>
    <p:sldId id="272" r:id="rId12"/>
    <p:sldId id="273" r:id="rId13"/>
    <p:sldId id="274" r:id="rId14"/>
    <p:sldId id="26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404040"/>
    <a:srgbClr val="CE295E"/>
    <a:srgbClr val="A6A6A6"/>
    <a:srgbClr val="F2F2F2"/>
    <a:srgbClr val="BFBFBF"/>
    <a:srgbClr val="E37777"/>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4" d="100"/>
          <a:sy n="74" d="100"/>
        </p:scale>
        <p:origin x="576" y="60"/>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E295E"/>
              </a:solidFill>
              <a:ln w="19050">
                <a:noFill/>
              </a:ln>
              <a:effectLst/>
            </c:spPr>
            <c:extLst>
              <c:ext xmlns:c16="http://schemas.microsoft.com/office/drawing/2014/chart" uri="{C3380CC4-5D6E-409C-BE32-E72D297353CC}">
                <c16:uniqueId val="{00000001-5B32-498A-BA96-D0931BA13C4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B32-498A-BA96-D0931BA13C43}"/>
              </c:ext>
            </c:extLst>
          </c:dPt>
          <c:dPt>
            <c:idx val="2"/>
            <c:bubble3D val="0"/>
            <c:spPr>
              <a:solidFill>
                <a:srgbClr val="7F7F7F"/>
              </a:solidFill>
              <a:ln w="19050">
                <a:noFill/>
              </a:ln>
              <a:effectLst/>
            </c:spPr>
            <c:extLst>
              <c:ext xmlns:c16="http://schemas.microsoft.com/office/drawing/2014/chart" uri="{C3380CC4-5D6E-409C-BE32-E72D297353CC}">
                <c16:uniqueId val="{00000005-5B32-498A-BA96-D0931BA13C43}"/>
              </c:ext>
            </c:extLst>
          </c:dPt>
          <c:dPt>
            <c:idx val="3"/>
            <c:bubble3D val="0"/>
            <c:spPr>
              <a:solidFill>
                <a:srgbClr val="A6A6A6"/>
              </a:solidFill>
              <a:ln w="19050">
                <a:noFill/>
              </a:ln>
              <a:effectLst/>
            </c:spPr>
            <c:extLst>
              <c:ext xmlns:c16="http://schemas.microsoft.com/office/drawing/2014/chart" uri="{C3380CC4-5D6E-409C-BE32-E72D297353CC}">
                <c16:uniqueId val="{00000007-5B32-498A-BA96-D0931BA13C43}"/>
              </c:ext>
            </c:extLst>
          </c:dPt>
          <c:cat>
            <c:strRef>
              <c:f>Sheet1!$A$2:$A$5</c:f>
              <c:strCache>
                <c:ptCount val="4"/>
                <c:pt idx="0">
                  <c:v>Lorem Ipsum 01</c:v>
                </c:pt>
                <c:pt idx="1">
                  <c:v>Lorem Ipsum 02</c:v>
                </c:pt>
                <c:pt idx="2">
                  <c:v>Lorem Ipsum 03</c:v>
                </c:pt>
                <c:pt idx="3">
                  <c:v>Lorem Ipsum 04</c:v>
                </c:pt>
              </c:strCache>
            </c:strRef>
          </c:cat>
          <c:val>
            <c:numRef>
              <c:f>Sheet1!$B$2:$B$5</c:f>
              <c:numCache>
                <c:formatCode>0%</c:formatCode>
                <c:ptCount val="4"/>
                <c:pt idx="0">
                  <c:v>0.5</c:v>
                </c:pt>
                <c:pt idx="1">
                  <c:v>0.25</c:v>
                </c:pt>
                <c:pt idx="2">
                  <c:v>0.2</c:v>
                </c:pt>
                <c:pt idx="3">
                  <c:v>0.05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5/15/2019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24946376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Your Logo Here</a:t>
            </a:r>
            <a:endParaRPr lang="en-US" dirty="0"/>
          </a:p>
        </p:txBody>
      </p:sp>
      <p:sp>
        <p:nvSpPr>
          <p:cNvPr id="7" name="Slide Number Placeholder 6"/>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187706493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50322328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2617997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46200666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124465978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43402832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217290290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1280794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136587620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Your Logo Here</a:t>
            </a:r>
            <a:endParaRPr lang="en-US" dirty="0"/>
          </a:p>
        </p:txBody>
      </p:sp>
      <p:sp>
        <p:nvSpPr>
          <p:cNvPr id="6" name="Slide Number Placeholder 5"/>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121072929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Your Logo Here</a:t>
            </a:r>
            <a:endParaRPr lang="en-US" dirty="0"/>
          </a:p>
        </p:txBody>
      </p:sp>
      <p:sp>
        <p:nvSpPr>
          <p:cNvPr id="7" name="Slide Number Placeholder 6"/>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75725157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Your Logo Here</a:t>
            </a:r>
            <a:endParaRPr lang="en-US" dirty="0"/>
          </a:p>
        </p:txBody>
      </p:sp>
      <p:sp>
        <p:nvSpPr>
          <p:cNvPr id="9" name="Slide Number Placeholder 8"/>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420636525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5/15/2019</a:t>
            </a:fld>
            <a:endParaRPr lang="en-US" dirty="0"/>
          </a:p>
        </p:txBody>
      </p:sp>
      <p:sp>
        <p:nvSpPr>
          <p:cNvPr id="5" name="Footer Placeholder 3"/>
          <p:cNvSpPr>
            <a:spLocks noGrp="1"/>
          </p:cNvSpPr>
          <p:nvPr>
            <p:ph type="ftr" sz="quarter" idx="11"/>
          </p:nvPr>
        </p:nvSpPr>
        <p:spPr/>
        <p:txBody>
          <a:bodyPr/>
          <a:lstStyle/>
          <a:p>
            <a:r>
              <a:rPr lang="en-US"/>
              <a:t>Your Logo Here</a:t>
            </a:r>
            <a:endParaRPr lang="en-US" dirty="0"/>
          </a:p>
        </p:txBody>
      </p:sp>
      <p:sp>
        <p:nvSpPr>
          <p:cNvPr id="6" name="Slide Number Placeholder 4"/>
          <p:cNvSpPr>
            <a:spLocks noGrp="1"/>
          </p:cNvSpPr>
          <p:nvPr>
            <p:ph type="sldNum" sz="quarter" idx="12"/>
          </p:nvPr>
        </p:nvSpPr>
        <p:spPr/>
        <p:txBody>
          <a:bodyPr/>
          <a:lstStyle/>
          <a:p>
            <a:fld id="{0FD50806-BABF-4915-9689-3B9956D1C75C}" type="slidenum">
              <a:rPr lang="en-US" smtClean="0"/>
              <a:pPr/>
              <a:t>‹#›</a:t>
            </a:fld>
            <a:endParaRPr lang="en-US" dirty="0"/>
          </a:p>
        </p:txBody>
      </p:sp>
      <p:sp>
        <p:nvSpPr>
          <p:cNvPr id="8" name="Rectangle 7">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2"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1520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5/15/2019</a:t>
            </a:fld>
            <a:endParaRPr lang="en-US" dirty="0"/>
          </a:p>
        </p:txBody>
      </p:sp>
      <p:sp>
        <p:nvSpPr>
          <p:cNvPr id="5" name="Footer Placeholder 2"/>
          <p:cNvSpPr>
            <a:spLocks noGrp="1"/>
          </p:cNvSpPr>
          <p:nvPr>
            <p:ph type="ftr" sz="quarter" idx="11"/>
          </p:nvPr>
        </p:nvSpPr>
        <p:spPr/>
        <p:txBody>
          <a:bodyPr/>
          <a:lstStyle/>
          <a:p>
            <a:r>
              <a:rPr lang="en-US"/>
              <a:t>Your Logo Here</a:t>
            </a:r>
            <a:endParaRPr lang="en-US" dirty="0"/>
          </a:p>
        </p:txBody>
      </p:sp>
      <p:sp>
        <p:nvSpPr>
          <p:cNvPr id="6" name="Slide Number Placeholder 3"/>
          <p:cNvSpPr>
            <a:spLocks noGrp="1"/>
          </p:cNvSpPr>
          <p:nvPr>
            <p:ph type="sldNum" sz="quarter" idx="12"/>
          </p:nvPr>
        </p:nvSpPr>
        <p:spPr/>
        <p:txBody>
          <a:bodyPr/>
          <a:lstStyle/>
          <a:p>
            <a:fld id="{0FD50806-BABF-4915-9689-3B9956D1C75C}" type="slidenum">
              <a:rPr lang="en-US" smtClean="0"/>
              <a:pPr/>
              <a:t>‹#›</a:t>
            </a:fld>
            <a:endParaRPr lang="en-US" dirty="0"/>
          </a:p>
        </p:txBody>
      </p:sp>
      <p:sp>
        <p:nvSpPr>
          <p:cNvPr id="8" name="Rectangle 7">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2"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344945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r>
              <a:rPr lang="en-US"/>
              <a:t>Your Logo Here</a:t>
            </a:r>
            <a:endParaRPr lang="en-US" dirty="0"/>
          </a:p>
        </p:txBody>
      </p:sp>
      <p:sp>
        <p:nvSpPr>
          <p:cNvPr id="6" name="Slide Number Placeholder 6"/>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277914570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Your Logo Here</a:t>
            </a:r>
            <a:endParaRPr lang="en-US" dirty="0"/>
          </a:p>
        </p:txBody>
      </p:sp>
      <p:sp>
        <p:nvSpPr>
          <p:cNvPr id="7" name="Slide Number Placeholder 6"/>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03447114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Your Logo Here</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228074145"/>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6" y="1742355"/>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854459" y="1727726"/>
            <a:ext cx="10483079" cy="923330"/>
          </a:xfrm>
          <a:prstGeom prst="rect">
            <a:avLst/>
          </a:prstGeom>
          <a:noFill/>
        </p:spPr>
        <p:txBody>
          <a:bodyPr wrap="square" rtlCol="0" anchor="ctr">
            <a:spAutoFit/>
          </a:bodyPr>
          <a:lstStyle/>
          <a:p>
            <a:pPr algn="ctr"/>
            <a:r>
              <a:rPr lang="en-GB" sz="2000" b="1" dirty="0">
                <a:solidFill>
                  <a:schemeClr val="bg1"/>
                </a:solidFill>
                <a:latin typeface="Arial Black" panose="020B0A04020102020204" pitchFamily="34" charset="0"/>
              </a:rPr>
              <a:t>Garbage container with automatic opening/closing and movement towards the subject by responding electronic signal.</a:t>
            </a:r>
          </a:p>
          <a:p>
            <a:pPr algn="ctr"/>
            <a:endParaRPr lang="en-US" sz="1400" dirty="0">
              <a:solidFill>
                <a:schemeClr val="bg1"/>
              </a:solidFill>
              <a:latin typeface="+mj-lt"/>
            </a:endParaRPr>
          </a:p>
        </p:txBody>
      </p:sp>
      <p:sp>
        <p:nvSpPr>
          <p:cNvPr id="19" name="TextBox 18">
            <a:extLst>
              <a:ext uri="{FF2B5EF4-FFF2-40B4-BE49-F238E27FC236}">
                <a16:creationId xmlns:a16="http://schemas.microsoft.com/office/drawing/2014/main" id="{3BCC445D-99BF-4BD6-A87A-9AB46C82F7C1}"/>
              </a:ext>
            </a:extLst>
          </p:cNvPr>
          <p:cNvSpPr txBox="1"/>
          <p:nvPr/>
        </p:nvSpPr>
        <p:spPr>
          <a:xfrm>
            <a:off x="3190494" y="2747617"/>
            <a:ext cx="6403448" cy="1600438"/>
          </a:xfrm>
          <a:prstGeom prst="rect">
            <a:avLst/>
          </a:prstGeom>
          <a:noFill/>
        </p:spPr>
        <p:txBody>
          <a:bodyPr wrap="square" rtlCol="0" anchor="ctr">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Presented by – </a:t>
            </a:r>
          </a:p>
          <a:p>
            <a:r>
              <a:rPr lang="en-US" sz="2000" dirty="0">
                <a:solidFill>
                  <a:schemeClr val="bg1"/>
                </a:solidFill>
                <a:latin typeface="Times New Roman" panose="02020603050405020304" pitchFamily="18" charset="0"/>
                <a:cs typeface="Times New Roman" panose="02020603050405020304" pitchFamily="18" charset="0"/>
              </a:rPr>
              <a:t>1.Saptarshi Mondal         (UG/02/LATBTME/2017/001)</a:t>
            </a:r>
          </a:p>
          <a:p>
            <a:r>
              <a:rPr lang="en-US" sz="2000" dirty="0">
                <a:solidFill>
                  <a:schemeClr val="bg1"/>
                </a:solidFill>
                <a:latin typeface="Times New Roman" panose="02020603050405020304" pitchFamily="18" charset="0"/>
                <a:cs typeface="Times New Roman" panose="02020603050405020304" pitchFamily="18" charset="0"/>
              </a:rPr>
              <a:t>2. Brotati Chakraborty    (UG/02/2016/008)</a:t>
            </a:r>
          </a:p>
          <a:p>
            <a:r>
              <a:rPr lang="en-US" sz="2000" dirty="0">
                <a:solidFill>
                  <a:schemeClr val="bg1"/>
                </a:solidFill>
                <a:latin typeface="Times New Roman" panose="02020603050405020304" pitchFamily="18" charset="0"/>
                <a:cs typeface="Times New Roman" panose="02020603050405020304" pitchFamily="18" charset="0"/>
              </a:rPr>
              <a:t>3.Razon Kr. Biswas        (UG/02/2016/001)</a:t>
            </a:r>
          </a:p>
          <a:p>
            <a:pPr algn="ctr"/>
            <a:endParaRPr lang="en-US" dirty="0">
              <a:solidFill>
                <a:schemeClr val="bg1"/>
              </a:solidFill>
            </a:endParaRP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
        <p:nvSpPr>
          <p:cNvPr id="3" name="TextBox 2"/>
          <p:cNvSpPr txBox="1"/>
          <p:nvPr/>
        </p:nvSpPr>
        <p:spPr>
          <a:xfrm>
            <a:off x="638508" y="4749984"/>
            <a:ext cx="10914986" cy="1015663"/>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Under the Supervision of</a:t>
            </a:r>
          </a:p>
          <a:p>
            <a:r>
              <a:rPr lang="en-US" sz="2000" dirty="0">
                <a:solidFill>
                  <a:schemeClr val="bg1"/>
                </a:solidFill>
                <a:latin typeface="Times New Roman" panose="02020603050405020304" pitchFamily="18" charset="0"/>
                <a:cs typeface="Times New Roman" panose="02020603050405020304" pitchFamily="18" charset="0"/>
              </a:rPr>
              <a:t>1.Mr. Soumyabrata Basak, </a:t>
            </a:r>
            <a:r>
              <a:rPr lang="en-US" dirty="0">
                <a:solidFill>
                  <a:schemeClr val="bg1"/>
                </a:solidFill>
                <a:latin typeface="Times New Roman" panose="02020603050405020304" pitchFamily="18" charset="0"/>
                <a:cs typeface="Times New Roman" panose="02020603050405020304" pitchFamily="18" charset="0"/>
              </a:rPr>
              <a:t>Asst. Professor, Dept. of Mechanical Engineering. </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2.Mr. Nisarga Chand, Asst. Professor, Dept. of Electronics and Communication Engineering.</a:t>
            </a:r>
          </a:p>
        </p:txBody>
      </p:sp>
      <p:pic>
        <p:nvPicPr>
          <p:cNvPr id="6" name="Picture 5" descr="&lt;strong&gt;Dustbin&lt;/strong&gt; Ic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857" y="1038494"/>
            <a:ext cx="489291" cy="4892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86" y="342462"/>
            <a:ext cx="936603" cy="859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5940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6112" y="452718"/>
            <a:ext cx="5793325" cy="822290"/>
          </a:xfrm>
        </p:spPr>
        <p:txBody>
          <a:bodyPr/>
          <a:lstStyle/>
          <a:p>
            <a:r>
              <a:rPr lang="en-US" sz="3600" b="1" dirty="0">
                <a:latin typeface="Times New Roman" panose="02020603050405020304" pitchFamily="18" charset="0"/>
                <a:cs typeface="Times New Roman" panose="02020603050405020304" pitchFamily="18" charset="0"/>
              </a:rPr>
              <a:t>WORK PROGRESS</a:t>
            </a:r>
          </a:p>
        </p:txBody>
      </p:sp>
      <p:pic>
        <p:nvPicPr>
          <p:cNvPr id="3" name="Picture 2">
            <a:extLst>
              <a:ext uri="{FF2B5EF4-FFF2-40B4-BE49-F238E27FC236}">
                <a16:creationId xmlns:a16="http://schemas.microsoft.com/office/drawing/2014/main" id="{32DA8B6C-1D00-4A94-96A0-E29E5E5C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883" y="1850391"/>
            <a:ext cx="2917559" cy="2811760"/>
          </a:xfrm>
          <a:prstGeom prst="rect">
            <a:avLst/>
          </a:prstGeom>
        </p:spPr>
      </p:pic>
      <p:pic>
        <p:nvPicPr>
          <p:cNvPr id="5" name="Picture 4">
            <a:extLst>
              <a:ext uri="{FF2B5EF4-FFF2-40B4-BE49-F238E27FC236}">
                <a16:creationId xmlns:a16="http://schemas.microsoft.com/office/drawing/2014/main" id="{DC606F76-1765-4781-9025-896A05EFD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161" y="1850389"/>
            <a:ext cx="2917559" cy="2811759"/>
          </a:xfrm>
          <a:prstGeom prst="rect">
            <a:avLst/>
          </a:prstGeom>
        </p:spPr>
      </p:pic>
      <p:pic>
        <p:nvPicPr>
          <p:cNvPr id="7" name="Picture 6">
            <a:extLst>
              <a:ext uri="{FF2B5EF4-FFF2-40B4-BE49-F238E27FC236}">
                <a16:creationId xmlns:a16="http://schemas.microsoft.com/office/drawing/2014/main" id="{16999000-2354-4C45-9470-985FBF08E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1850390"/>
            <a:ext cx="2917560" cy="2811761"/>
          </a:xfrm>
          <a:prstGeom prst="rect">
            <a:avLst/>
          </a:prstGeom>
        </p:spPr>
      </p:pic>
    </p:spTree>
    <p:extLst>
      <p:ext uri="{BB962C8B-B14F-4D97-AF65-F5344CB8AC3E}">
        <p14:creationId xmlns:p14="http://schemas.microsoft.com/office/powerpoint/2010/main" val="244296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026FDF-0E8F-4E86-99BA-F0912724D1C9}"/>
              </a:ext>
            </a:extLst>
          </p:cNvPr>
          <p:cNvSpPr txBox="1"/>
          <p:nvPr/>
        </p:nvSpPr>
        <p:spPr>
          <a:xfrm>
            <a:off x="708338" y="295729"/>
            <a:ext cx="8010659"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RESULT AND DISCUSSION</a:t>
            </a:r>
          </a:p>
          <a:p>
            <a:endParaRPr lang="en-US" sz="24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6298334-A7F9-4493-9DE1-D8B593316B0D}"/>
              </a:ext>
            </a:extLst>
          </p:cNvPr>
          <p:cNvSpPr/>
          <p:nvPr/>
        </p:nvSpPr>
        <p:spPr>
          <a:xfrm>
            <a:off x="579550" y="1126726"/>
            <a:ext cx="9760112" cy="3416320"/>
          </a:xfrm>
          <a:prstGeom prst="rect">
            <a:avLst/>
          </a:prstGeom>
        </p:spPr>
        <p:txBody>
          <a:bodyPr wrap="square">
            <a:spAutoFit/>
          </a:bodyPr>
          <a:lstStyle/>
          <a:p>
            <a:r>
              <a:rPr lang="en-IN" altLang="en-US" b="1" dirty="0">
                <a:latin typeface="Times New Roman" panose="02020603050405020304" pitchFamily="18" charset="0"/>
                <a:ea typeface="Gadugi" panose="020B0502040204020203" pitchFamily="34" charset="0"/>
                <a:cs typeface="Times New Roman" panose="02020603050405020304" pitchFamily="18" charset="0"/>
              </a:rPr>
              <a:t>As a result we have been successfully made it complete 360 degree movement.</a:t>
            </a:r>
          </a:p>
          <a:p>
            <a:r>
              <a:rPr lang="en-IN" altLang="en-US" b="1" dirty="0">
                <a:latin typeface="Times New Roman" panose="02020603050405020304" pitchFamily="18" charset="0"/>
                <a:ea typeface="Gadugi" panose="020B0502040204020203" pitchFamily="34" charset="0"/>
                <a:cs typeface="Times New Roman" panose="02020603050405020304" pitchFamily="18" charset="0"/>
              </a:rPr>
              <a:t>After completing the entire movement using HC06 Bluetooth module, we focused on the garbage container which include another programming part for opening and closing the container automatically after reach the signal via ultrasonic sensor.</a:t>
            </a:r>
          </a:p>
          <a:p>
            <a:r>
              <a:rPr lang="en-IN" altLang="en-US" b="1" dirty="0">
                <a:latin typeface="Times New Roman" panose="02020603050405020304" pitchFamily="18" charset="0"/>
                <a:ea typeface="Gadugi" panose="020B0502040204020203" pitchFamily="34" charset="0"/>
                <a:cs typeface="Times New Roman" panose="02020603050405020304" pitchFamily="18" charset="0"/>
              </a:rPr>
              <a:t>The Arduino we used are </a:t>
            </a:r>
            <a:r>
              <a:rPr lang="en-GB" altLang="en-US" dirty="0">
                <a:latin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Gadugi" panose="020B0502040204020203" pitchFamily="34" charset="0"/>
                <a:cs typeface="Times New Roman" panose="02020603050405020304" pitchFamily="18" charset="0"/>
              </a:rPr>
              <a:t>Uno board which is a microcontroller based on the ATmega328. It has 14 digital input/output pins in which 6 can be used as PWM outputs, a 16 MHz ceramic resonator, an ICSP header, a USB connection, 6 analogy inputs, a power jack and a reset button. This contains all the required support needed for microcontroller.</a:t>
            </a:r>
            <a:r>
              <a:rPr lang="en-IN" altLang="en-US" b="1" dirty="0">
                <a:latin typeface="Times New Roman" panose="02020603050405020304" pitchFamily="18" charset="0"/>
                <a:ea typeface="Gadugi" panose="020B0502040204020203" pitchFamily="34" charset="0"/>
                <a:cs typeface="Times New Roman" panose="02020603050405020304" pitchFamily="18" charset="0"/>
              </a:rPr>
              <a:t> </a:t>
            </a:r>
          </a:p>
          <a:p>
            <a:r>
              <a:rPr lang="en-IN" altLang="en-US" b="1" dirty="0">
                <a:latin typeface="Times New Roman" panose="02020603050405020304" pitchFamily="18" charset="0"/>
                <a:ea typeface="Gadugi" panose="020B0502040204020203" pitchFamily="34" charset="0"/>
                <a:cs typeface="Times New Roman" panose="02020603050405020304" pitchFamily="18" charset="0"/>
              </a:rPr>
              <a:t>And the ultrasonic we used in the container is </a:t>
            </a:r>
          </a:p>
          <a:p>
            <a:r>
              <a:rPr lang="en-GB" altLang="en-US" dirty="0">
                <a:latin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Gadugi" panose="020B0502040204020203" pitchFamily="34" charset="0"/>
                <a:cs typeface="Times New Roman" panose="02020603050405020304" pitchFamily="18" charset="0"/>
              </a:rPr>
              <a:t>emit short, high-frequency sound pulses at regular intervals. ... If they strike an object, then they are reflected back as echo signals to the sensor, which itself computes the distance to the target based on the time-span between emitting the signal and receiving the echo.</a:t>
            </a:r>
            <a:endParaRPr lang="en-IN" altLang="en-US" b="1" dirty="0">
              <a:latin typeface="Times New Roman" panose="02020603050405020304" pitchFamily="18" charset="0"/>
              <a:ea typeface="Gadug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291643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FC5B2-FD98-4EF5-A91F-4FC46EC1BE07}"/>
              </a:ext>
            </a:extLst>
          </p:cNvPr>
          <p:cNvSpPr txBox="1"/>
          <p:nvPr/>
        </p:nvSpPr>
        <p:spPr>
          <a:xfrm>
            <a:off x="579549" y="437882"/>
            <a:ext cx="6362164"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CONCLUSION</a:t>
            </a:r>
          </a:p>
          <a:p>
            <a:endParaRPr lang="en-US" sz="28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5D4A433-6C74-43D3-8515-93A164C0744A}"/>
              </a:ext>
            </a:extLst>
          </p:cNvPr>
          <p:cNvSpPr/>
          <p:nvPr/>
        </p:nvSpPr>
        <p:spPr>
          <a:xfrm>
            <a:off x="412124" y="1305342"/>
            <a:ext cx="10006884" cy="2554545"/>
          </a:xfrm>
          <a:prstGeom prst="rect">
            <a:avLst/>
          </a:prstGeom>
        </p:spPr>
        <p:txBody>
          <a:bodyPr wrap="square">
            <a:spAutoFit/>
          </a:bodyPr>
          <a:lstStyle/>
          <a:p>
            <a:r>
              <a:rPr lang="en-US" sz="2000" dirty="0">
                <a:latin typeface="Times New Roman" panose="02020603050405020304" pitchFamily="18" charset="0"/>
              </a:rPr>
              <a:t>This project work is the implementation of Automatic Garbage Fill Alerting system using Ultrasonic sensor, Arduino Uno, Buzzer and. This system assures the cleaning of dustbins soon when the garbage level reaches its maximum.. If the dustbin is not cleaned in specific time, then the record is sent to the owner or higher authority who can take appropriate action against the concerned Person (for commercial places). This reduces the total number of trips of garbage collection vehicle and hence reduces the overall expenditure associated with the garbage collection. It ultimately helps to keep cleanliness in the society. Therefore, the Automatic Garbage Fill Alerting system makes the garbage collection more efficient. </a:t>
            </a:r>
            <a:endParaRPr lang="en-US" sz="2000" dirty="0"/>
          </a:p>
        </p:txBody>
      </p:sp>
    </p:spTree>
    <p:extLst>
      <p:ext uri="{BB962C8B-B14F-4D97-AF65-F5344CB8AC3E}">
        <p14:creationId xmlns:p14="http://schemas.microsoft.com/office/powerpoint/2010/main" val="42954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AB3E64-4B91-49DD-A253-67BAB88044B3}"/>
              </a:ext>
            </a:extLst>
          </p:cNvPr>
          <p:cNvSpPr>
            <a:spLocks noGrp="1"/>
          </p:cNvSpPr>
          <p:nvPr>
            <p:ph type="ftr" sz="quarter" idx="11"/>
          </p:nvPr>
        </p:nvSpPr>
        <p:spPr/>
        <p:txBody>
          <a:bodyPr/>
          <a:lstStyle/>
          <a:p>
            <a:r>
              <a:rPr lang="en-US"/>
              <a:t>Your Logo Here</a:t>
            </a:r>
            <a:endParaRPr lang="en-US" dirty="0"/>
          </a:p>
        </p:txBody>
      </p:sp>
      <p:sp>
        <p:nvSpPr>
          <p:cNvPr id="3" name="Slide Number Placeholder 2">
            <a:extLst>
              <a:ext uri="{FF2B5EF4-FFF2-40B4-BE49-F238E27FC236}">
                <a16:creationId xmlns:a16="http://schemas.microsoft.com/office/drawing/2014/main" id="{6C164068-DDFF-436B-8714-C91EB4B6E462}"/>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
        <p:nvSpPr>
          <p:cNvPr id="4" name="TextBox 3">
            <a:extLst>
              <a:ext uri="{FF2B5EF4-FFF2-40B4-BE49-F238E27FC236}">
                <a16:creationId xmlns:a16="http://schemas.microsoft.com/office/drawing/2014/main" id="{B20AD3CC-ACF8-4226-81A7-10ABA67DC107}"/>
              </a:ext>
            </a:extLst>
          </p:cNvPr>
          <p:cNvSpPr txBox="1"/>
          <p:nvPr/>
        </p:nvSpPr>
        <p:spPr>
          <a:xfrm>
            <a:off x="643944" y="553792"/>
            <a:ext cx="765005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9BF15D43-ADEF-4073-B7D4-9EFF5937E82C}"/>
              </a:ext>
            </a:extLst>
          </p:cNvPr>
          <p:cNvSpPr txBox="1"/>
          <p:nvPr/>
        </p:nvSpPr>
        <p:spPr>
          <a:xfrm>
            <a:off x="643944" y="1300766"/>
            <a:ext cx="9221273"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Speech recognition control.</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Dustbin will Classify the waste whether it is degradable or non degradable.</a:t>
            </a:r>
          </a:p>
        </p:txBody>
      </p:sp>
    </p:spTree>
    <p:extLst>
      <p:ext uri="{BB962C8B-B14F-4D97-AF65-F5344CB8AC3E}">
        <p14:creationId xmlns:p14="http://schemas.microsoft.com/office/powerpoint/2010/main" val="313334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9690" y="325728"/>
            <a:ext cx="8356600" cy="1261884"/>
          </a:xfrm>
          <a:prstGeom prst="rect">
            <a:avLst/>
          </a:prstGeom>
          <a:noFill/>
        </p:spPr>
        <p:txBody>
          <a:bodyPr wrap="square" rtlCol="0">
            <a:spAutoFit/>
          </a:bodyPr>
          <a:lstStyle/>
          <a:p>
            <a:pPr>
              <a:defRPr/>
            </a:pPr>
            <a:r>
              <a:rPr lang="en-US" sz="4400" b="1" dirty="0">
                <a:latin typeface="Times New Roman" panose="02020603050405020304" pitchFamily="18" charset="0"/>
                <a:cs typeface="Times New Roman" panose="02020603050405020304" pitchFamily="18" charset="0"/>
              </a:rPr>
              <a:t>References</a:t>
            </a:r>
          </a:p>
          <a:p>
            <a:pPr algn="just">
              <a:buFont typeface="Arial" pitchFamily="34" charset="0"/>
              <a:buChar char="•"/>
              <a:defRPr/>
            </a:pPr>
            <a:endParaRPr lang="en-IN" sz="1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2386E0F-9695-4B96-B7D8-97986701F5B4}"/>
              </a:ext>
            </a:extLst>
          </p:cNvPr>
          <p:cNvSpPr txBox="1"/>
          <p:nvPr/>
        </p:nvSpPr>
        <p:spPr>
          <a:xfrm>
            <a:off x="425003" y="1275008"/>
            <a:ext cx="9749307" cy="427809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S.S. Navghane, M.S. </a:t>
            </a:r>
            <a:r>
              <a:rPr lang="en-US" sz="1600" dirty="0" err="1">
                <a:latin typeface="Times New Roman" panose="02020603050405020304" pitchFamily="18" charset="0"/>
                <a:cs typeface="Times New Roman" panose="02020603050405020304" pitchFamily="18" charset="0"/>
              </a:rPr>
              <a:t>Killedar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Dr.V.M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Rohokale</a:t>
            </a:r>
            <a:r>
              <a:rPr lang="en-US" sz="1600" dirty="0">
                <a:latin typeface="Times New Roman" panose="02020603050405020304" pitchFamily="18" charset="0"/>
                <a:cs typeface="Times New Roman" panose="02020603050405020304" pitchFamily="18" charset="0"/>
              </a:rPr>
              <a:t>,‖ IoT Based Garbage and Waste Collection Bin‖, May 2016.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Ghose, M.K., Dikshit, A.K., Sharma, S.K. A GIS based transportation model for solid waste disposal – A case study on Asansol municipality. Journal of Waste Management.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Guerrero, L.A., Maas, G., </a:t>
            </a:r>
            <a:r>
              <a:rPr lang="en-US" sz="1600" dirty="0" err="1">
                <a:latin typeface="Times New Roman" panose="02020603050405020304" pitchFamily="18" charset="0"/>
                <a:cs typeface="Times New Roman" panose="02020603050405020304" pitchFamily="18" charset="0"/>
              </a:rPr>
              <a:t>Hogland</a:t>
            </a:r>
            <a:r>
              <a:rPr lang="en-US" sz="1600" dirty="0">
                <a:latin typeface="Times New Roman" panose="02020603050405020304" pitchFamily="18" charset="0"/>
                <a:cs typeface="Times New Roman" panose="02020603050405020304" pitchFamily="18" charset="0"/>
              </a:rPr>
              <a:t>, W.: Solid waste management challenges for cities in developing countries. Journal of Waste Management.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 Alexey Medvedev, Petr </a:t>
            </a:r>
            <a:r>
              <a:rPr lang="en-US" sz="1600" dirty="0" err="1">
                <a:latin typeface="Times New Roman" panose="02020603050405020304" pitchFamily="18" charset="0"/>
                <a:cs typeface="Times New Roman" panose="02020603050405020304" pitchFamily="18" charset="0"/>
              </a:rPr>
              <a:t>Fedchenkov</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ArkadyZaslavsky</a:t>
            </a:r>
            <a:r>
              <a:rPr lang="en-US" sz="1600" dirty="0">
                <a:latin typeface="Times New Roman" panose="02020603050405020304" pitchFamily="18" charset="0"/>
                <a:cs typeface="Times New Roman" panose="02020603050405020304" pitchFamily="18" charset="0"/>
              </a:rPr>
              <a:t>, Theodoros, </a:t>
            </a:r>
          </a:p>
          <a:p>
            <a:r>
              <a:rPr lang="en-US" sz="1600" dirty="0">
                <a:latin typeface="Times New Roman" panose="02020603050405020304" pitchFamily="18" charset="0"/>
                <a:cs typeface="Times New Roman" panose="02020603050405020304" pitchFamily="18" charset="0"/>
              </a:rPr>
              <a:t>Anagnostopoulos Sergey </a:t>
            </a:r>
            <a:r>
              <a:rPr lang="en-US" sz="1600" dirty="0" err="1">
                <a:latin typeface="Times New Roman" panose="02020603050405020304" pitchFamily="18" charset="0"/>
                <a:cs typeface="Times New Roman" panose="02020603050405020304" pitchFamily="18" charset="0"/>
              </a:rPr>
              <a:t>Khoruzhnikov</a:t>
            </a:r>
            <a:r>
              <a:rPr lang="en-US" sz="1600" dirty="0">
                <a:latin typeface="Times New Roman" panose="02020603050405020304" pitchFamily="18" charset="0"/>
                <a:cs typeface="Times New Roman" panose="02020603050405020304" pitchFamily="18" charset="0"/>
              </a:rPr>
              <a:t>,‖Waste Management as an IoT-Enabled Service in Smart Cities‖.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[5]. Meghana K C, Dr. K R </a:t>
            </a:r>
            <a:r>
              <a:rPr lang="en-US" sz="1600" dirty="0" err="1">
                <a:latin typeface="Times New Roman" panose="02020603050405020304" pitchFamily="18" charset="0"/>
                <a:cs typeface="Times New Roman" panose="02020603050405020304" pitchFamily="18" charset="0"/>
              </a:rPr>
              <a:t>Nataraj</a:t>
            </a:r>
            <a:r>
              <a:rPr lang="en-US" sz="1600" dirty="0">
                <a:latin typeface="Times New Roman" panose="02020603050405020304" pitchFamily="18" charset="0"/>
                <a:cs typeface="Times New Roman" panose="02020603050405020304" pitchFamily="18" charset="0"/>
              </a:rPr>
              <a:t>,‖ IOT Based Intelligent Bin for Smart Cities‖.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[6]. </a:t>
            </a:r>
            <a:r>
              <a:rPr lang="en-US" sz="1600" dirty="0" err="1">
                <a:latin typeface="Times New Roman" panose="02020603050405020304" pitchFamily="18" charset="0"/>
                <a:cs typeface="Times New Roman" panose="02020603050405020304" pitchFamily="18" charset="0"/>
              </a:rPr>
              <a:t>KasliwalManasi</a:t>
            </a:r>
            <a:r>
              <a:rPr lang="en-US" sz="1600" dirty="0">
                <a:latin typeface="Times New Roman" panose="02020603050405020304" pitchFamily="18" charset="0"/>
                <a:cs typeface="Times New Roman" panose="02020603050405020304" pitchFamily="18" charset="0"/>
              </a:rPr>
              <a:t> H., </a:t>
            </a:r>
            <a:r>
              <a:rPr lang="en-US" sz="1600" dirty="0" err="1">
                <a:latin typeface="Times New Roman" panose="02020603050405020304" pitchFamily="18" charset="0"/>
                <a:cs typeface="Times New Roman" panose="02020603050405020304" pitchFamily="18" charset="0"/>
              </a:rPr>
              <a:t>SuryawanshiSmitkumar</a:t>
            </a:r>
            <a:r>
              <a:rPr lang="en-US" sz="1600" dirty="0">
                <a:latin typeface="Times New Roman" panose="02020603050405020304" pitchFamily="18" charset="0"/>
                <a:cs typeface="Times New Roman" panose="02020603050405020304" pitchFamily="18" charset="0"/>
              </a:rPr>
              <a:t> B, A Novel Approach to Garbage Management Using Internet of Things for Smart Cities‖.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[8]. Monika K A, Nikitha Rao, </a:t>
            </a:r>
            <a:r>
              <a:rPr lang="en-US" sz="1600" dirty="0" err="1">
                <a:latin typeface="Times New Roman" panose="02020603050405020304" pitchFamily="18" charset="0"/>
                <a:cs typeface="Times New Roman" panose="02020603050405020304" pitchFamily="18" charset="0"/>
              </a:rPr>
              <a:t>Prapulla</a:t>
            </a:r>
            <a:r>
              <a:rPr lang="en-US" sz="1600" dirty="0">
                <a:latin typeface="Times New Roman" panose="02020603050405020304" pitchFamily="18" charset="0"/>
                <a:cs typeface="Times New Roman" panose="02020603050405020304" pitchFamily="18" charset="0"/>
              </a:rPr>
              <a:t> S B, Shobha G, Smart Dustbin-An Efficient Garbage Monitoring System. </a:t>
            </a:r>
          </a:p>
        </p:txBody>
      </p:sp>
    </p:spTree>
    <p:extLst>
      <p:ext uri="{BB962C8B-B14F-4D97-AF65-F5344CB8AC3E}">
        <p14:creationId xmlns:p14="http://schemas.microsoft.com/office/powerpoint/2010/main" val="218358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66113"/>
            <a:ext cx="6070600" cy="584775"/>
          </a:xfrm>
          <a:prstGeom prst="rect">
            <a:avLst/>
          </a:prstGeom>
          <a:noFill/>
        </p:spPr>
        <p:txBody>
          <a:bodyPr wrap="square" rtlCol="0">
            <a:spAutoFit/>
          </a:bodyPr>
          <a:lstStyle/>
          <a:p>
            <a:r>
              <a:rPr lang="en-US" sz="3200" b="1" dirty="0"/>
              <a:t>AREA OF FOCUS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1" y="1117601"/>
            <a:ext cx="4660900" cy="27228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34" y="3973721"/>
            <a:ext cx="4695966" cy="22502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34" y="1117601"/>
            <a:ext cx="4695966" cy="27228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4501" y="3973722"/>
            <a:ext cx="4660899" cy="2250262"/>
          </a:xfrm>
          <a:prstGeom prst="rect">
            <a:avLst/>
          </a:prstGeom>
        </p:spPr>
      </p:pic>
      <p:sp>
        <p:nvSpPr>
          <p:cNvPr id="7" name="TextBox 6">
            <a:extLst>
              <a:ext uri="{FF2B5EF4-FFF2-40B4-BE49-F238E27FC236}">
                <a16:creationId xmlns:a16="http://schemas.microsoft.com/office/drawing/2014/main" id="{B6AB3480-2713-4F00-8E24-372A7FDD92C3}"/>
              </a:ext>
            </a:extLst>
          </p:cNvPr>
          <p:cNvSpPr txBox="1"/>
          <p:nvPr/>
        </p:nvSpPr>
        <p:spPr>
          <a:xfrm>
            <a:off x="8491470" y="6234190"/>
            <a:ext cx="5726806"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IMAGE SOURCE : GOOGLE</a:t>
            </a:r>
          </a:p>
        </p:txBody>
      </p:sp>
    </p:spTree>
    <p:extLst>
      <p:ext uri="{BB962C8B-B14F-4D97-AF65-F5344CB8AC3E}">
        <p14:creationId xmlns:p14="http://schemas.microsoft.com/office/powerpoint/2010/main" val="93740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04800" y="1687232"/>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5749592" y="3977457"/>
            <a:ext cx="6101297" cy="198478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sz="1600" dirty="0">
                <a:solidFill>
                  <a:schemeClr val="bg1"/>
                </a:solidFill>
                <a:latin typeface="Arial Rounded MT Bold" panose="020F0704030504030204" pitchFamily="34" charset="0"/>
              </a:rPr>
              <a:t>The objectives of Swachh Bharat include eliminating open defecation through the construction of household-owned and community-owned toilets and establishing an accountable mechanism of monitoring toilet use</a:t>
            </a:r>
            <a:r>
              <a:rPr lang="en-GB" altLang="en-US" sz="1600" dirty="0">
                <a:solidFill>
                  <a:schemeClr val="bg1"/>
                </a:solidFill>
              </a:rPr>
              <a:t>. </a:t>
            </a:r>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5755133" y="1700065"/>
            <a:ext cx="6101297" cy="1843235"/>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sz="4800" b="1" dirty="0"/>
              <a:t>Motivation</a:t>
            </a:r>
          </a:p>
        </p:txBody>
      </p:sp>
      <p:graphicFrame>
        <p:nvGraphicFramePr>
          <p:cNvPr id="23" name="Chart 22" descr="This is a chart. ">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2725017649"/>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2"/>
          </a:graphicData>
        </a:graphic>
      </p:graphicFrame>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973593" y="1763668"/>
            <a:ext cx="5608807" cy="166199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600" b="1" dirty="0"/>
              <a:t>This project has been inspired by </a:t>
            </a:r>
            <a:r>
              <a:rPr lang="en-GB" altLang="en-US" b="1" dirty="0"/>
              <a:t>Swachh Bharat </a:t>
            </a:r>
            <a:r>
              <a:rPr lang="en-GB" altLang="en-US" b="1" dirty="0" err="1"/>
              <a:t>Abhiyan</a:t>
            </a:r>
            <a:r>
              <a:rPr lang="en-GB" altLang="en-US" dirty="0"/>
              <a:t> (</a:t>
            </a:r>
            <a:r>
              <a:rPr lang="en-GB" altLang="en-US" b="1" dirty="0"/>
              <a:t>SBA</a:t>
            </a:r>
            <a:r>
              <a:rPr lang="en-GB" altLang="en-US" dirty="0"/>
              <a:t>) or </a:t>
            </a:r>
            <a:r>
              <a:rPr lang="en-GB" altLang="en-US" b="1" dirty="0"/>
              <a:t>Swachh Bharat Mission</a:t>
            </a:r>
            <a:r>
              <a:rPr lang="en-GB" altLang="en-US" dirty="0"/>
              <a:t> (</a:t>
            </a:r>
            <a:r>
              <a:rPr lang="en-GB" altLang="en-US" b="1" dirty="0"/>
              <a:t>SBM</a:t>
            </a:r>
            <a:r>
              <a:rPr lang="en-GB" altLang="en-US" dirty="0"/>
              <a:t>) </a:t>
            </a:r>
            <a:r>
              <a:rPr lang="en-GB" altLang="en-US" dirty="0">
                <a:latin typeface="Arial Rounded MT Bold" panose="020F0704030504030204" pitchFamily="34" charset="0"/>
              </a:rPr>
              <a:t>is a nation-wide campaign in INDIA for the period 2014 to 2019 that aims to clean up the streets, roads and infrastructure of India's cities, towns, and rural areas.</a:t>
            </a:r>
            <a:endParaRPr lang="en-US" dirty="0">
              <a:solidFill>
                <a:schemeClr val="bg1"/>
              </a:solidFill>
            </a:endParaRPr>
          </a:p>
        </p:txBody>
      </p:sp>
      <p:pic>
        <p:nvPicPr>
          <p:cNvPr id="5" name="Picture 4" descr="File:&lt;strong&gt;Swachh&lt;/strong&gt; &lt;strong&gt;Bharat&lt;/strong&gt; Abhiyan &lt;strong&gt;logo&lt;/strong&gt;.jpg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059" y="3123710"/>
            <a:ext cx="1762796" cy="1295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7929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200" y="323929"/>
            <a:ext cx="9404723" cy="779182"/>
          </a:xfrm>
        </p:spPr>
        <p:txBody>
          <a:bodyPr/>
          <a:lstStyle/>
          <a:p>
            <a:r>
              <a:rPr lang="en-US" sz="4000" b="1" dirty="0">
                <a:latin typeface="Times New Roman" panose="02020603050405020304" pitchFamily="18" charset="0"/>
                <a:cs typeface="Times New Roman" panose="02020603050405020304" pitchFamily="18" charset="0"/>
              </a:rPr>
              <a:t>IMPORTANCE</a:t>
            </a:r>
            <a:r>
              <a:rPr lang="en-US" sz="4400" b="1" dirty="0">
                <a:latin typeface="Times New Roman" panose="02020603050405020304" pitchFamily="18" charset="0"/>
                <a:cs typeface="Times New Roman" panose="02020603050405020304" pitchFamily="18" charset="0"/>
              </a:rPr>
              <a:t> AND OBJECTIVES</a:t>
            </a:r>
          </a:p>
        </p:txBody>
      </p:sp>
      <mc:AlternateContent xmlns:mc="http://schemas.openxmlformats.org/markup-compatibility/2006" xmlns:a14="http://schemas.microsoft.com/office/drawing/2010/main">
        <mc:Choice Requires="a14">
          <p:sp>
            <p:nvSpPr>
              <p:cNvPr id="12" name="TextBox 11"/>
              <p:cNvSpPr txBox="1"/>
              <p:nvPr/>
            </p:nvSpPr>
            <p:spPr>
              <a:xfrm>
                <a:off x="330200" y="1981200"/>
                <a:ext cx="11201400" cy="342465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t>It helps to solve the problems related to the garbage management.</a:t>
                </a:r>
              </a:p>
              <a:p>
                <a:endParaRPr lang="en-US" sz="2400" b="1" dirty="0"/>
              </a:p>
              <a:p>
                <a:pPr marL="285750" indent="-285750">
                  <a:buFont typeface="Wingdings" panose="05000000000000000000" pitchFamily="2" charset="2"/>
                  <a:buChar char="Ø"/>
                </a:pPr>
                <a:r>
                  <a:rPr lang="en-US" sz="2400" b="1" dirty="0"/>
                  <a:t>It will make people more comfortable to use the bin properly.</a:t>
                </a:r>
              </a:p>
              <a:p>
                <a:endParaRPr lang="en-US" sz="2400" b="1" dirty="0"/>
              </a:p>
              <a:p>
                <a:pPr marL="285750" indent="-285750">
                  <a:buFont typeface="Wingdings" panose="05000000000000000000" pitchFamily="2" charset="2"/>
                  <a:buChar char="Ø"/>
                </a:pPr>
                <a:r>
                  <a:rPr lang="en-US" sz="2400" b="1" dirty="0"/>
                  <a:t>Hassel free usage in any large commercial space.</a:t>
                </a:r>
              </a:p>
              <a:p>
                <a:endParaRPr lang="en-US" sz="2400" b="1" dirty="0"/>
              </a:p>
              <a:p>
                <a:pPr marL="285750" indent="-285750">
                  <a:buFont typeface="Wingdings" panose="05000000000000000000" pitchFamily="2" charset="2"/>
                  <a:buChar char="Ø"/>
                </a:pPr>
                <a14:m>
                  <m:oMath xmlns:m="http://schemas.openxmlformats.org/officeDocument/2006/math">
                    <m:sSup>
                      <m:sSupPr>
                        <m:ctrlPr>
                          <a:rPr lang="en-US" sz="2400" b="1" i="1" dirty="0" smtClean="0">
                            <a:latin typeface="Cambria Math" panose="02040503050406030204" pitchFamily="18" charset="0"/>
                          </a:rPr>
                        </m:ctrlPr>
                      </m:sSupPr>
                      <m:e>
                        <m:r>
                          <a:rPr lang="en-US" sz="2400" b="1" i="1" dirty="0">
                            <a:latin typeface="Cambria Math" panose="02040503050406030204" pitchFamily="18" charset="0"/>
                          </a:rPr>
                          <m:t>𝟑𝟔𝟎</m:t>
                        </m:r>
                      </m:e>
                      <m:sup>
                        <m:r>
                          <a:rPr lang="en-US" sz="2400" b="1" i="0" dirty="0">
                            <a:latin typeface="Cambria Math" panose="02040503050406030204" pitchFamily="18" charset="0"/>
                          </a:rPr>
                          <m:t>𝟎</m:t>
                        </m:r>
                      </m:sup>
                    </m:sSup>
                  </m:oMath>
                </a14:m>
                <a:r>
                  <a:rPr lang="en-US" sz="2400" b="1" dirty="0"/>
                  <a:t> movement.</a:t>
                </a:r>
              </a:p>
              <a:p>
                <a:pPr marL="285750" indent="-285750">
                  <a:buFont typeface="Wingdings" panose="05000000000000000000" pitchFamily="2" charset="2"/>
                  <a:buChar char="Ø"/>
                </a:pPr>
                <a:endParaRPr lang="en-US" sz="2400" b="1" dirty="0"/>
              </a:p>
              <a:p>
                <a:pPr marL="285750" indent="-285750">
                  <a:buFont typeface="Wingdings" panose="05000000000000000000" pitchFamily="2" charset="2"/>
                  <a:buChar char="Ø"/>
                </a:pPr>
                <a:r>
                  <a:rPr lang="en-US" sz="2400" b="1" dirty="0"/>
                  <a:t>Alarming the owner when it is full of garbage.</a:t>
                </a:r>
              </a:p>
            </p:txBody>
          </p:sp>
        </mc:Choice>
        <mc:Fallback xmlns="">
          <p:sp>
            <p:nvSpPr>
              <p:cNvPr id="12" name="TextBox 11"/>
              <p:cNvSpPr txBox="1">
                <a:spLocks noRot="1" noChangeAspect="1" noMove="1" noResize="1" noEditPoints="1" noAdjustHandles="1" noChangeArrowheads="1" noChangeShapeType="1" noTextEdit="1"/>
              </p:cNvSpPr>
              <p:nvPr/>
            </p:nvSpPr>
            <p:spPr>
              <a:xfrm>
                <a:off x="330200" y="1981200"/>
                <a:ext cx="11201400" cy="3424655"/>
              </a:xfrm>
              <a:prstGeom prst="rect">
                <a:avLst/>
              </a:prstGeom>
              <a:blipFill>
                <a:blip r:embed="rId2"/>
                <a:stretch>
                  <a:fillRect l="-707" t="-1423" b="-3025"/>
                </a:stretch>
              </a:blipFill>
            </p:spPr>
            <p:txBody>
              <a:bodyPr/>
              <a:lstStyle/>
              <a:p>
                <a:r>
                  <a:rPr lang="en-US">
                    <a:noFill/>
                  </a:rPr>
                  <a:t> </a:t>
                </a:r>
              </a:p>
            </p:txBody>
          </p:sp>
        </mc:Fallback>
      </mc:AlternateContent>
    </p:spTree>
    <p:extLst>
      <p:ext uri="{BB962C8B-B14F-4D97-AF65-F5344CB8AC3E}">
        <p14:creationId xmlns:p14="http://schemas.microsoft.com/office/powerpoint/2010/main" val="409242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C35E37EF-11F8-4C17-8114-4392D5D295F9}"/>
              </a:ext>
            </a:extLst>
          </p:cNvPr>
          <p:cNvSpPr txBox="1">
            <a:spLocks/>
          </p:cNvSpPr>
          <p:nvPr/>
        </p:nvSpPr>
        <p:spPr>
          <a:xfrm>
            <a:off x="315911" y="109818"/>
            <a:ext cx="8396289" cy="791882"/>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atin typeface="Times New Roman" panose="02020603050405020304" pitchFamily="18" charset="0"/>
                <a:cs typeface="Times New Roman" panose="02020603050405020304" pitchFamily="18" charset="0"/>
              </a:rPr>
              <a:t>Literature survey</a:t>
            </a:r>
            <a:endParaRPr lang="en-US"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D16B9C0-055D-44EC-9BE5-8CABFBAE9CA1}"/>
              </a:ext>
            </a:extLst>
          </p:cNvPr>
          <p:cNvSpPr txBox="1"/>
          <p:nvPr/>
        </p:nvSpPr>
        <p:spPr>
          <a:xfrm>
            <a:off x="476518" y="1063416"/>
            <a:ext cx="9556124" cy="8402300"/>
          </a:xfrm>
          <a:prstGeom prst="rect">
            <a:avLst/>
          </a:prstGeom>
          <a:noFill/>
        </p:spPr>
        <p:txBody>
          <a:bodyPr wrap="square" rtlCol="0">
            <a:spAutoFit/>
          </a:bodyPr>
          <a:lstStyle/>
          <a:p>
            <a:pPr marL="285750" indent="-285750">
              <a:buFont typeface="Wingdings" panose="05000000000000000000" pitchFamily="2" charset="2"/>
              <a:buChar char="Ø"/>
            </a:pPr>
            <a:r>
              <a:rPr lang="en-US" dirty="0"/>
              <a:t>Less investment in progress of waste management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Creating health Issue all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total amount of waste generated in India is approximately 1.3 pounds per person every single day.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4.6 pounds of waste generated per person everyday in the United State (U.S.).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U.S. population was approximately 307 million in July 2009, whereas India’s population was 1.2 billion. These statistics shows that India is generating almost 27 million more tons of waste than the U.S. every year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To manage this garbage, there are some methods that has already been developed. The first method was developed using LCD and weight sensor.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 proposed system Ardiuno Uno board along with ultrasonic sensor  is used for the entire communication and signal system.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16773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
        <p:nvSpPr>
          <p:cNvPr id="3" name="TextBox 2"/>
          <p:cNvSpPr txBox="1"/>
          <p:nvPr/>
        </p:nvSpPr>
        <p:spPr>
          <a:xfrm>
            <a:off x="321971" y="214709"/>
            <a:ext cx="56007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WORK PLAN</a:t>
            </a:r>
          </a:p>
        </p:txBody>
      </p:sp>
      <p:sp>
        <p:nvSpPr>
          <p:cNvPr id="7" name="TextBox 6"/>
          <p:cNvSpPr txBox="1"/>
          <p:nvPr/>
        </p:nvSpPr>
        <p:spPr>
          <a:xfrm>
            <a:off x="508000" y="1016000"/>
            <a:ext cx="7721600" cy="489364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DESIGN OF THE  PRODUCT.</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POST PRODUCTION.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CODING.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TESTING CODE WITH MOTORS.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ASSEMBLY.</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TRIAL RUN FOR QUALITY CHECK.</a:t>
            </a:r>
          </a:p>
          <a:p>
            <a:pPr marL="285750" indent="-285750">
              <a:buFont typeface="Wingdings" panose="05000000000000000000" pitchFamily="2" charset="2"/>
              <a:buChar char="Ø"/>
            </a:pPr>
            <a:endParaRPr lang="en-US" sz="2400" dirty="0"/>
          </a:p>
          <a:p>
            <a:endParaRPr lang="en-US" sz="2400" dirty="0"/>
          </a:p>
        </p:txBody>
      </p:sp>
    </p:spTree>
    <p:extLst>
      <p:ext uri="{BB962C8B-B14F-4D97-AF65-F5344CB8AC3E}">
        <p14:creationId xmlns:p14="http://schemas.microsoft.com/office/powerpoint/2010/main" val="20441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Equipment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Details</a:t>
            </a:r>
          </a:p>
        </p:txBody>
      </p:sp>
      <p:pic>
        <p:nvPicPr>
          <p:cNvPr id="3" name="Picture 2">
            <a:extLst>
              <a:ext uri="{FF2B5EF4-FFF2-40B4-BE49-F238E27FC236}">
                <a16:creationId xmlns:a16="http://schemas.microsoft.com/office/drawing/2014/main" id="{3D4FA7EB-0B22-40AC-91C3-9A9F3AB91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3206" y="2397305"/>
            <a:ext cx="2475722" cy="2792880"/>
          </a:xfrm>
          <a:prstGeom prst="rect">
            <a:avLst/>
          </a:prstGeom>
        </p:spPr>
      </p:pic>
      <p:pic>
        <p:nvPicPr>
          <p:cNvPr id="7" name="Picture 6">
            <a:extLst>
              <a:ext uri="{FF2B5EF4-FFF2-40B4-BE49-F238E27FC236}">
                <a16:creationId xmlns:a16="http://schemas.microsoft.com/office/drawing/2014/main" id="{2A8BCBE6-BE5F-4581-A059-451945577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572" y="2397305"/>
            <a:ext cx="2288224" cy="2792880"/>
          </a:xfrm>
          <a:prstGeom prst="rect">
            <a:avLst/>
          </a:prstGeom>
        </p:spPr>
      </p:pic>
      <p:pic>
        <p:nvPicPr>
          <p:cNvPr id="9" name="Picture 8">
            <a:extLst>
              <a:ext uri="{FF2B5EF4-FFF2-40B4-BE49-F238E27FC236}">
                <a16:creationId xmlns:a16="http://schemas.microsoft.com/office/drawing/2014/main" id="{6B0C5CF8-31AF-4521-B97C-5A9DAF0C9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393" y="2397305"/>
            <a:ext cx="2288224" cy="2792880"/>
          </a:xfrm>
          <a:prstGeom prst="rect">
            <a:avLst/>
          </a:prstGeom>
        </p:spPr>
      </p:pic>
      <p:pic>
        <p:nvPicPr>
          <p:cNvPr id="11" name="Picture 10">
            <a:extLst>
              <a:ext uri="{FF2B5EF4-FFF2-40B4-BE49-F238E27FC236}">
                <a16:creationId xmlns:a16="http://schemas.microsoft.com/office/drawing/2014/main" id="{34361D2A-F9F6-4A21-8FCA-B9B181584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072" y="2397305"/>
            <a:ext cx="2549677" cy="2792881"/>
          </a:xfrm>
          <a:prstGeom prst="rect">
            <a:avLst/>
          </a:prstGeom>
        </p:spPr>
      </p:pic>
    </p:spTree>
    <p:extLst>
      <p:ext uri="{BB962C8B-B14F-4D97-AF65-F5344CB8AC3E}">
        <p14:creationId xmlns:p14="http://schemas.microsoft.com/office/powerpoint/2010/main" val="14077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625BB-E071-4A55-A4F4-5AC93E77ABA0}"/>
              </a:ext>
            </a:extLst>
          </p:cNvPr>
          <p:cNvSpPr txBox="1"/>
          <p:nvPr/>
        </p:nvSpPr>
        <p:spPr>
          <a:xfrm>
            <a:off x="2768958" y="188893"/>
            <a:ext cx="913112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USER FRIENDLY ADD ON FEATURES</a:t>
            </a:r>
          </a:p>
          <a:p>
            <a:endParaRPr lang="en-US"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4BDEDC1-D604-4B03-A607-60E96D371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574" y="1143000"/>
            <a:ext cx="4572000" cy="4572000"/>
          </a:xfrm>
          <a:prstGeom prst="rect">
            <a:avLst/>
          </a:prstGeom>
        </p:spPr>
      </p:pic>
      <p:sp>
        <p:nvSpPr>
          <p:cNvPr id="7" name="TextBox 6">
            <a:extLst>
              <a:ext uri="{FF2B5EF4-FFF2-40B4-BE49-F238E27FC236}">
                <a16:creationId xmlns:a16="http://schemas.microsoft.com/office/drawing/2014/main" id="{ECD4F9E6-A7E9-41C7-BE94-504CC6C88EC1}"/>
              </a:ext>
            </a:extLst>
          </p:cNvPr>
          <p:cNvSpPr txBox="1"/>
          <p:nvPr/>
        </p:nvSpPr>
        <p:spPr>
          <a:xfrm>
            <a:off x="2187261" y="5872766"/>
            <a:ext cx="7482625" cy="400110"/>
          </a:xfrm>
          <a:prstGeom prst="rect">
            <a:avLst/>
          </a:prstGeom>
          <a:noFill/>
        </p:spPr>
        <p:txBody>
          <a:bodyPr wrap="square" rtlCol="0">
            <a:spAutoFit/>
          </a:bodyPr>
          <a:lstStyle/>
          <a:p>
            <a:pPr algn="ctr"/>
            <a:r>
              <a:rPr lang="en-US" sz="2000" b="1" dirty="0"/>
              <a:t>SCAN &amp; DOWNLOAD</a:t>
            </a:r>
          </a:p>
        </p:txBody>
      </p:sp>
    </p:spTree>
    <p:extLst>
      <p:ext uri="{BB962C8B-B14F-4D97-AF65-F5344CB8AC3E}">
        <p14:creationId xmlns:p14="http://schemas.microsoft.com/office/powerpoint/2010/main" val="134906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8784" y="987286"/>
            <a:ext cx="5252415" cy="4647426"/>
          </a:xfrm>
          <a:prstGeom prst="rect">
            <a:avLst/>
          </a:prstGeom>
        </p:spPr>
        <p:txBody>
          <a:bodyPr wrap="square">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Arduino </a:t>
            </a:r>
          </a:p>
          <a:p>
            <a:r>
              <a:rPr lang="en-US" sz="2400" dirty="0">
                <a:latin typeface="Times New Roman" panose="02020603050405020304" pitchFamily="18" charset="0"/>
                <a:cs typeface="Times New Roman" panose="02020603050405020304" pitchFamily="18" charset="0"/>
              </a:rPr>
              <a:t>• Ultrasonic Sensor </a:t>
            </a:r>
          </a:p>
          <a:p>
            <a:r>
              <a:rPr lang="en-US" sz="2400" dirty="0">
                <a:latin typeface="Times New Roman" panose="02020603050405020304" pitchFamily="18" charset="0"/>
                <a:cs typeface="Times New Roman" panose="02020603050405020304" pitchFamily="18" charset="0"/>
              </a:rPr>
              <a:t>• 300 RPM BO Motors </a:t>
            </a:r>
          </a:p>
          <a:p>
            <a:r>
              <a:rPr lang="en-US" sz="2400" dirty="0">
                <a:latin typeface="Times New Roman" panose="02020603050405020304" pitchFamily="18" charset="0"/>
                <a:cs typeface="Times New Roman" panose="02020603050405020304" pitchFamily="18" charset="0"/>
              </a:rPr>
              <a:t>• Wheels </a:t>
            </a:r>
          </a:p>
          <a:p>
            <a:r>
              <a:rPr lang="en-US" sz="2400" dirty="0">
                <a:latin typeface="Times New Roman" panose="02020603050405020304" pitchFamily="18" charset="0"/>
                <a:cs typeface="Times New Roman" panose="02020603050405020304" pitchFamily="18" charset="0"/>
              </a:rPr>
              <a:t>• L293D Motor Driver </a:t>
            </a:r>
          </a:p>
          <a:p>
            <a:r>
              <a:rPr lang="en-US" sz="2400" dirty="0">
                <a:latin typeface="Times New Roman" panose="02020603050405020304" pitchFamily="18" charset="0"/>
                <a:cs typeface="Times New Roman" panose="02020603050405020304" pitchFamily="18" charset="0"/>
              </a:rPr>
              <a:t>• 2300 MAH LIPO Battery </a:t>
            </a:r>
          </a:p>
          <a:p>
            <a:r>
              <a:rPr lang="en-US" sz="2400" dirty="0">
                <a:latin typeface="Times New Roman" panose="02020603050405020304" pitchFamily="18" charset="0"/>
                <a:cs typeface="Times New Roman" panose="02020603050405020304" pitchFamily="18" charset="0"/>
              </a:rPr>
              <a:t>• Buzzer Module </a:t>
            </a:r>
          </a:p>
          <a:p>
            <a:r>
              <a:rPr lang="en-US" sz="2400" dirty="0">
                <a:latin typeface="Times New Roman" panose="02020603050405020304" pitchFamily="18" charset="0"/>
                <a:cs typeface="Times New Roman" panose="02020603050405020304" pitchFamily="18" charset="0"/>
              </a:rPr>
              <a:t>• Servo Motors </a:t>
            </a:r>
          </a:p>
          <a:p>
            <a:r>
              <a:rPr lang="en-US" sz="2400" dirty="0">
                <a:latin typeface="Times New Roman" panose="02020603050405020304" pitchFamily="18" charset="0"/>
                <a:cs typeface="Times New Roman" panose="02020603050405020304" pitchFamily="18" charset="0"/>
              </a:rPr>
              <a:t>• HC06 Bluetooth Module </a:t>
            </a:r>
          </a:p>
          <a:p>
            <a:r>
              <a:rPr lang="en-US" sz="2400" dirty="0">
                <a:latin typeface="Times New Roman" panose="02020603050405020304" pitchFamily="18" charset="0"/>
                <a:cs typeface="Times New Roman" panose="02020603050405020304" pitchFamily="18" charset="0"/>
              </a:rPr>
              <a:t>• Connecting wires </a:t>
            </a:r>
          </a:p>
          <a:p>
            <a:endParaRPr lang="en-US" sz="3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38784" y="279400"/>
            <a:ext cx="86233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 Components Required</a:t>
            </a:r>
          </a:p>
        </p:txBody>
      </p:sp>
    </p:spTree>
    <p:extLst>
      <p:ext uri="{BB962C8B-B14F-4D97-AF65-F5344CB8AC3E}">
        <p14:creationId xmlns:p14="http://schemas.microsoft.com/office/powerpoint/2010/main" val="100671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0</TotalTime>
  <Words>761</Words>
  <Application>Microsoft Office PowerPoint</Application>
  <PresentationFormat>Widescreen</PresentationFormat>
  <Paragraphs>108</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Black</vt:lpstr>
      <vt:lpstr>Arial Rounded MT Bold</vt:lpstr>
      <vt:lpstr>Calibri</vt:lpstr>
      <vt:lpstr>Cambria Math</vt:lpstr>
      <vt:lpstr>Century Gothic</vt:lpstr>
      <vt:lpstr>Times New Roman</vt:lpstr>
      <vt:lpstr>Wingdings</vt:lpstr>
      <vt:lpstr>Wingdings 3</vt:lpstr>
      <vt:lpstr>Ion</vt:lpstr>
      <vt:lpstr>Slide 1</vt:lpstr>
      <vt:lpstr>PowerPoint Presentation</vt:lpstr>
      <vt:lpstr>Motivation</vt:lpstr>
      <vt:lpstr>IMPORTANCE AND OBJECTIVES</vt:lpstr>
      <vt:lpstr>PowerPoint Presentation</vt:lpstr>
      <vt:lpstr>Slide 6</vt:lpstr>
      <vt:lpstr>Equipment Details</vt:lpstr>
      <vt:lpstr>PowerPoint Presentation</vt:lpstr>
      <vt:lpstr>PowerPoint Presentation</vt:lpstr>
      <vt:lpstr>WORK PROGRESS</vt:lpstr>
      <vt:lpstr>PowerPoint Presentation</vt:lpstr>
      <vt:lpstr>PowerPoint Presentation</vt:lpstr>
      <vt:lpstr>PowerPoint Presentation</vt:lpstr>
      <vt:lpstr>PowerPoint Presentation</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2019-03-04T13:55:23Z</dcterms:created>
  <dcterms:modified xsi:type="dcterms:W3CDTF">2019-05-14T21:12:28Z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2018-11-28T20:49:40.5544844Z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